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41" r:id="rId1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8" Type="http://schemas.openxmlformats.org/officeDocument/2006/relationships/slide" Target="slides/slide6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E35ADE-579A-E70B-F0D3-A6A07BC96095}"/>
              </a:ext>
            </a:extLst>
          </p:cNvPr>
          <p:cNvSpPr>
            <a:spLocks noGrp="1" noChangeArrowheads="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7F823D0B-E3A9-4FA4-87C9-C362EE0ADB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8514" name="Rectangle 2">
            <a:extLst>
              <a:ext uri="{FF2B5EF4-FFF2-40B4-BE49-F238E27FC236}">
                <a16:creationId xmlns:a16="http://schemas.microsoft.com/office/drawing/2014/main" id="{6D6746C9-3B8D-015D-7347-2ACF05E10628}"/>
              </a:ext>
            </a:extLst>
          </p:cNvPr>
          <p:cNvSpPr>
            <a:spLocks noRot="1" noChangeArrowheads="1" noTextEdit="1"/>
          </p:cNvSpPr>
          <p:nvPr>
            <p:ph type="sldImg"/>
          </p:nvPr>
        </p:nvSpPr>
        <p:spPr>
          <a:xfrm>
            <a:off x="1181100" y="696913"/>
            <a:ext cx="4635500" cy="3476625"/>
          </a:xfrm>
          <a:ln/>
        </p:spPr>
      </p:sp>
      <p:sp>
        <p:nvSpPr>
          <p:cNvPr id="1088515" name="Rectangle 3">
            <a:extLst>
              <a:ext uri="{FF2B5EF4-FFF2-40B4-BE49-F238E27FC236}">
                <a16:creationId xmlns:a16="http://schemas.microsoft.com/office/drawing/2014/main" id="{0BD30D58-4919-0C73-116F-85C0031A60A0}"/>
              </a:ext>
            </a:extLst>
          </p:cNvPr>
          <p:cNvSpPr>
            <a:spLocks noGrp="1" noChangeArrowheads="1"/>
          </p:cNvSpPr>
          <p:nvPr>
            <p:ph type="body" idx="1"/>
          </p:nvPr>
        </p:nvSpPr>
        <p:spPr>
          <a:xfrm>
            <a:off x="700088" y="4403725"/>
            <a:ext cx="5597525" cy="4170363"/>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0.xml"/><Relationship Id="rId2" Type="http://schemas.openxmlformats.org/officeDocument/2006/relationships/notesSlide" Target="../notesSlides/notesSlide28.xml"/></Relationships>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7522" name="Group 34">
            <a:extLst>
              <a:ext uri="{FF2B5EF4-FFF2-40B4-BE49-F238E27FC236}">
                <a16:creationId xmlns:a16="http://schemas.microsoft.com/office/drawing/2014/main" id="{EA9302FC-BBA2-107D-B419-E9707C515B7C}"/>
              </a:ext>
            </a:extLst>
          </p:cNvPr>
          <p:cNvGrpSpPr>
            <a:grpSpLocks/>
          </p:cNvGrpSpPr>
          <p:nvPr/>
        </p:nvGrpSpPr>
        <p:grpSpPr bwMode="auto">
          <a:xfrm>
            <a:off x="2286000" y="4267200"/>
            <a:ext cx="4419600" cy="1068388"/>
            <a:chOff x="3504" y="1488"/>
            <a:chExt cx="2784" cy="673"/>
          </a:xfrm>
        </p:grpSpPr>
        <p:sp>
          <p:nvSpPr>
            <p:cNvPr id="1087519" name="Rectangle 31">
              <a:extLst>
                <a:ext uri="{FF2B5EF4-FFF2-40B4-BE49-F238E27FC236}">
                  <a16:creationId xmlns:a16="http://schemas.microsoft.com/office/drawing/2014/main" id="{5EEFD4E0-8DB7-4BF0-BE97-B0C909111061}"/>
                </a:ext>
              </a:extLst>
            </p:cNvPr>
            <p:cNvSpPr>
              <a:spLocks noChangeArrowheads="1"/>
            </p:cNvSpPr>
            <p:nvPr/>
          </p:nvSpPr>
          <p:spPr bwMode="auto">
            <a:xfrm>
              <a:off x="3504" y="1488"/>
              <a:ext cx="2780" cy="672"/>
            </a:xfrm>
            <a:prstGeom prst="rect">
              <a:avLst/>
            </a:prstGeom>
            <a:solidFill>
              <a:srgbClr val="FFFF00">
                <a:alpha val="3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Credits available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for sale</a:t>
              </a:r>
            </a:p>
          </p:txBody>
        </p:sp>
        <p:sp>
          <p:nvSpPr>
            <p:cNvPr id="1087521" name="Line 33">
              <a:extLst>
                <a:ext uri="{FF2B5EF4-FFF2-40B4-BE49-F238E27FC236}">
                  <a16:creationId xmlns:a16="http://schemas.microsoft.com/office/drawing/2014/main" id="{D57CE460-284B-CE6D-C578-2F0BEE613A4F}"/>
                </a:ext>
              </a:extLst>
            </p:cNvPr>
            <p:cNvSpPr>
              <a:spLocks noChangeShapeType="1"/>
            </p:cNvSpPr>
            <p:nvPr/>
          </p:nvSpPr>
          <p:spPr bwMode="auto">
            <a:xfrm>
              <a:off x="3504" y="2160"/>
              <a:ext cx="2784" cy="1"/>
            </a:xfrm>
            <a:prstGeom prst="line">
              <a:avLst/>
            </a:prstGeom>
            <a:noFill/>
            <a:ln w="762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1" name="Rectangle 3">
            <a:extLst>
              <a:ext uri="{FF2B5EF4-FFF2-40B4-BE49-F238E27FC236}">
                <a16:creationId xmlns:a16="http://schemas.microsoft.com/office/drawing/2014/main" id="{68DC0260-3F86-467E-620C-6667233EA1D6}"/>
              </a:ext>
            </a:extLst>
          </p:cNvPr>
          <p:cNvSpPr>
            <a:spLocks noGrp="1" noChangeArrowheads="1"/>
          </p:cNvSpPr>
          <p:nvPr>
            <p:ph type="title"/>
          </p:nvPr>
        </p:nvSpPr>
        <p:spPr>
          <a:xfrm>
            <a:off x="1524000" y="228600"/>
            <a:ext cx="6934200" cy="1143000"/>
          </a:xfrm>
        </p:spPr>
        <p:txBody>
          <a:bodyPr/>
          <a:lstStyle/>
          <a:p>
            <a:r>
              <a:rPr lang="en-US" altLang="zh-CN">
                <a:ea typeface="宋体" panose="02010600030101010101" pitchFamily="2" charset="-122"/>
              </a:rPr>
              <a:t>PS Baseline &amp; Discharge Limits</a:t>
            </a:r>
          </a:p>
        </p:txBody>
      </p:sp>
      <p:sp>
        <p:nvSpPr>
          <p:cNvPr id="1087492" name="Line 4">
            <a:extLst>
              <a:ext uri="{FF2B5EF4-FFF2-40B4-BE49-F238E27FC236}">
                <a16:creationId xmlns:a16="http://schemas.microsoft.com/office/drawing/2014/main" id="{43561DE5-ADA7-0C51-0F5C-0EC85C7813AC}"/>
              </a:ext>
            </a:extLst>
          </p:cNvPr>
          <p:cNvSpPr>
            <a:spLocks noChangeShapeType="1"/>
          </p:cNvSpPr>
          <p:nvPr/>
        </p:nvSpPr>
        <p:spPr bwMode="auto">
          <a:xfrm>
            <a:off x="2286000" y="6324600"/>
            <a:ext cx="4495800" cy="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087493" name="Group 5">
            <a:extLst>
              <a:ext uri="{FF2B5EF4-FFF2-40B4-BE49-F238E27FC236}">
                <a16:creationId xmlns:a16="http://schemas.microsoft.com/office/drawing/2014/main" id="{08940706-4D26-DDE0-5B0B-5B3E6966E4A8}"/>
              </a:ext>
            </a:extLst>
          </p:cNvPr>
          <p:cNvGrpSpPr>
            <a:grpSpLocks/>
          </p:cNvGrpSpPr>
          <p:nvPr/>
        </p:nvGrpSpPr>
        <p:grpSpPr bwMode="auto">
          <a:xfrm>
            <a:off x="2286000" y="3200400"/>
            <a:ext cx="4419600" cy="1068388"/>
            <a:chOff x="816" y="2016"/>
            <a:chExt cx="3408" cy="673"/>
          </a:xfrm>
        </p:grpSpPr>
        <p:sp>
          <p:nvSpPr>
            <p:cNvPr id="1087494" name="Rectangle 6">
              <a:extLst>
                <a:ext uri="{FF2B5EF4-FFF2-40B4-BE49-F238E27FC236}">
                  <a16:creationId xmlns:a16="http://schemas.microsoft.com/office/drawing/2014/main" id="{B618509F-3C7E-C296-7601-8E06348C8013}"/>
                </a:ext>
              </a:extLst>
            </p:cNvPr>
            <p:cNvSpPr>
              <a:spLocks noChangeArrowheads="1"/>
            </p:cNvSpPr>
            <p:nvPr/>
          </p:nvSpPr>
          <p:spPr bwMode="auto">
            <a:xfrm>
              <a:off x="816" y="2016"/>
              <a:ext cx="3403" cy="672"/>
            </a:xfrm>
            <a:prstGeom prst="rect">
              <a:avLst/>
            </a:prstGeom>
            <a:solidFill>
              <a:srgbClr val="800080">
                <a:alpha val="4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Credits to be Bought</a:t>
              </a:r>
            </a:p>
          </p:txBody>
        </p:sp>
        <p:sp>
          <p:nvSpPr>
            <p:cNvPr id="1087495" name="Line 7">
              <a:extLst>
                <a:ext uri="{FF2B5EF4-FFF2-40B4-BE49-F238E27FC236}">
                  <a16:creationId xmlns:a16="http://schemas.microsoft.com/office/drawing/2014/main" id="{2279541B-617F-30EC-DF92-626F4EFAD736}"/>
                </a:ext>
              </a:extLst>
            </p:cNvPr>
            <p:cNvSpPr>
              <a:spLocks noChangeShapeType="1"/>
            </p:cNvSpPr>
            <p:nvPr/>
          </p:nvSpPr>
          <p:spPr bwMode="auto">
            <a:xfrm>
              <a:off x="816" y="2016"/>
              <a:ext cx="3408" cy="1"/>
            </a:xfrm>
            <a:prstGeom prst="line">
              <a:avLst/>
            </a:prstGeom>
            <a:noFill/>
            <a:ln w="762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87496" name="Line 8">
              <a:extLst>
                <a:ext uri="{FF2B5EF4-FFF2-40B4-BE49-F238E27FC236}">
                  <a16:creationId xmlns:a16="http://schemas.microsoft.com/office/drawing/2014/main" id="{DB689D08-2995-40D3-F347-DBC838CB8C17}"/>
                </a:ext>
              </a:extLst>
            </p:cNvPr>
            <p:cNvSpPr>
              <a:spLocks noChangeShapeType="1"/>
            </p:cNvSpPr>
            <p:nvPr/>
          </p:nvSpPr>
          <p:spPr bwMode="auto">
            <a:xfrm>
              <a:off x="816" y="2688"/>
              <a:ext cx="3408" cy="1"/>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87497" name="Text Box 9">
            <a:extLst>
              <a:ext uri="{FF2B5EF4-FFF2-40B4-BE49-F238E27FC236}">
                <a16:creationId xmlns:a16="http://schemas.microsoft.com/office/drawing/2014/main" id="{3EEA787F-8700-952A-D7DC-79F89E8B472D}"/>
              </a:ext>
            </a:extLst>
          </p:cNvPr>
          <p:cNvSpPr txBox="1">
            <a:spLocks noChangeArrowheads="1"/>
          </p:cNvSpPr>
          <p:nvPr/>
        </p:nvSpPr>
        <p:spPr bwMode="auto">
          <a:xfrm>
            <a:off x="7162800" y="3551238"/>
            <a:ext cx="1981200" cy="1554162"/>
          </a:xfrm>
          <a:prstGeom prst="rect">
            <a:avLst/>
          </a:prstGeom>
          <a:solidFill>
            <a:srgbClr val="C0C0C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Baseline for Buyer &amp; Seller</a:t>
            </a:r>
          </a:p>
        </p:txBody>
      </p:sp>
      <p:cxnSp>
        <p:nvCxnSpPr>
          <p:cNvPr id="1087498" name="AutoShape 10">
            <a:extLst>
              <a:ext uri="{FF2B5EF4-FFF2-40B4-BE49-F238E27FC236}">
                <a16:creationId xmlns:a16="http://schemas.microsoft.com/office/drawing/2014/main" id="{8D8D5050-F6C4-3FB3-B3F8-547ECAA7A992}"/>
              </a:ext>
            </a:extLst>
          </p:cNvPr>
          <p:cNvCxnSpPr>
            <a:cxnSpLocks noChangeShapeType="1"/>
            <a:stCxn id="1087497" idx="1"/>
            <a:endCxn id="1087496" idx="1"/>
          </p:cNvCxnSpPr>
          <p:nvPr/>
        </p:nvCxnSpPr>
        <p:spPr bwMode="auto">
          <a:xfrm flipH="1" flipV="1">
            <a:off x="6705600" y="4306888"/>
            <a:ext cx="457200" cy="2222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499" name="Text Box 11">
            <a:extLst>
              <a:ext uri="{FF2B5EF4-FFF2-40B4-BE49-F238E27FC236}">
                <a16:creationId xmlns:a16="http://schemas.microsoft.com/office/drawing/2014/main" id="{D578E417-887E-7C6E-E087-7309236BE4B4}"/>
              </a:ext>
            </a:extLst>
          </p:cNvPr>
          <p:cNvSpPr txBox="1">
            <a:spLocks noChangeArrowheads="1"/>
          </p:cNvSpPr>
          <p:nvPr/>
        </p:nvSpPr>
        <p:spPr bwMode="auto">
          <a:xfrm>
            <a:off x="0" y="2133600"/>
            <a:ext cx="1905000" cy="1800225"/>
          </a:xfrm>
          <a:prstGeom prst="rect">
            <a:avLst/>
          </a:prstGeom>
          <a:solidFill>
            <a:srgbClr val="D29DDB"/>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Minimum Control Level for Buyer</a:t>
            </a:r>
          </a:p>
        </p:txBody>
      </p:sp>
      <p:cxnSp>
        <p:nvCxnSpPr>
          <p:cNvPr id="1087500" name="AutoShape 12">
            <a:extLst>
              <a:ext uri="{FF2B5EF4-FFF2-40B4-BE49-F238E27FC236}">
                <a16:creationId xmlns:a16="http://schemas.microsoft.com/office/drawing/2014/main" id="{C19C64CA-2047-81AC-BE6C-FEE1AEBCE323}"/>
              </a:ext>
            </a:extLst>
          </p:cNvPr>
          <p:cNvCxnSpPr>
            <a:cxnSpLocks noChangeShapeType="1"/>
            <a:stCxn id="1087499" idx="3"/>
          </p:cNvCxnSpPr>
          <p:nvPr/>
        </p:nvCxnSpPr>
        <p:spPr bwMode="auto">
          <a:xfrm>
            <a:off x="1905000" y="3033713"/>
            <a:ext cx="381000" cy="166687"/>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1" name="Line 13">
            <a:extLst>
              <a:ext uri="{FF2B5EF4-FFF2-40B4-BE49-F238E27FC236}">
                <a16:creationId xmlns:a16="http://schemas.microsoft.com/office/drawing/2014/main" id="{875F2807-81CC-32B5-EC1D-FF17AC0FB720}"/>
              </a:ext>
            </a:extLst>
          </p:cNvPr>
          <p:cNvSpPr>
            <a:spLocks noChangeShapeType="1"/>
          </p:cNvSpPr>
          <p:nvPr/>
        </p:nvSpPr>
        <p:spPr bwMode="auto">
          <a:xfrm>
            <a:off x="2286000" y="1828800"/>
            <a:ext cx="0" cy="449580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1087508" name="AutoShape 20">
            <a:extLst>
              <a:ext uri="{FF2B5EF4-FFF2-40B4-BE49-F238E27FC236}">
                <a16:creationId xmlns:a16="http://schemas.microsoft.com/office/drawing/2014/main" id="{9877D2D4-22FC-56FE-6D9E-352E98D01201}"/>
              </a:ext>
            </a:extLst>
          </p:cNvPr>
          <p:cNvCxnSpPr>
            <a:cxnSpLocks noChangeShapeType="1"/>
            <a:stCxn id="1087509" idx="3"/>
            <a:endCxn id="1087521" idx="0"/>
          </p:cNvCxnSpPr>
          <p:nvPr/>
        </p:nvCxnSpPr>
        <p:spPr bwMode="auto">
          <a:xfrm flipV="1">
            <a:off x="1828800" y="5295900"/>
            <a:ext cx="457200" cy="282575"/>
          </a:xfrm>
          <a:prstGeom prst="straightConnector1">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7509" name="Text Box 21">
            <a:extLst>
              <a:ext uri="{FF2B5EF4-FFF2-40B4-BE49-F238E27FC236}">
                <a16:creationId xmlns:a16="http://schemas.microsoft.com/office/drawing/2014/main" id="{19E2EEC4-1412-59B7-CD98-A0E11F0AC341}"/>
              </a:ext>
            </a:extLst>
          </p:cNvPr>
          <p:cNvSpPr txBox="1">
            <a:spLocks noChangeArrowheads="1"/>
          </p:cNvSpPr>
          <p:nvPr/>
        </p:nvSpPr>
        <p:spPr bwMode="auto">
          <a:xfrm>
            <a:off x="0" y="4800600"/>
            <a:ext cx="1828800" cy="1554163"/>
          </a:xfrm>
          <a:prstGeom prst="rect">
            <a:avLst/>
          </a:prstGeom>
          <a:solidFill>
            <a:srgbClr val="FFFF00">
              <a:alpha val="60001"/>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8000"/>
                </a:solidFill>
                <a:effectLst/>
                <a:uLnTx/>
                <a:uFillTx/>
                <a:latin typeface="Arial" panose="020B0604020202020204" pitchFamily="34" charset="0"/>
                <a:ea typeface="宋体" panose="02010600030101010101" pitchFamily="2" charset="-122"/>
                <a:cs typeface="+mn-cs"/>
              </a:rPr>
              <a:t>Trading Limit for Seller</a:t>
            </a:r>
          </a:p>
        </p:txBody>
      </p:sp>
      <p:sp>
        <p:nvSpPr>
          <p:cNvPr id="1087510" name="Line 22">
            <a:extLst>
              <a:ext uri="{FF2B5EF4-FFF2-40B4-BE49-F238E27FC236}">
                <a16:creationId xmlns:a16="http://schemas.microsoft.com/office/drawing/2014/main" id="{F0DD376D-6F86-74D1-76BC-1418DB0D0A1E}"/>
              </a:ext>
            </a:extLst>
          </p:cNvPr>
          <p:cNvSpPr>
            <a:spLocks noChangeShapeType="1"/>
          </p:cNvSpPr>
          <p:nvPr/>
        </p:nvSpPr>
        <p:spPr bwMode="auto">
          <a:xfrm flipH="1">
            <a:off x="2209800" y="5105400"/>
            <a:ext cx="76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